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19"/>
  </p:notesMasterIdLst>
  <p:sldIdLst>
    <p:sldId id="256" r:id="rId2"/>
    <p:sldId id="269" r:id="rId3"/>
    <p:sldId id="270" r:id="rId4"/>
    <p:sldId id="274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72" r:id="rId13"/>
    <p:sldId id="264" r:id="rId14"/>
    <p:sldId id="266" r:id="rId15"/>
    <p:sldId id="276" r:id="rId16"/>
    <p:sldId id="275" r:id="rId17"/>
    <p:sldId id="267" r:id="rId18"/>
  </p:sldIdLst>
  <p:sldSz cx="12192000" cy="6858000"/>
  <p:notesSz cx="6858000" cy="9144000"/>
  <p:embeddedFontLst>
    <p:embeddedFont>
      <p:font typeface="Constantia" panose="02030602050306030303" pitchFamily="18" charset="0"/>
      <p:regular r:id="rId20"/>
      <p:bold r:id="rId21"/>
      <p:italic r:id="rId22"/>
      <p:boldItalic r:id="rId23"/>
    </p:embeddedFont>
    <p:embeddedFont>
      <p:font typeface="Lato" panose="020F0502020204030203" pitchFamily="34" charset="0"/>
      <p:regular r:id="rId24"/>
      <p:bold r:id="rId25"/>
      <p:italic r:id="rId26"/>
      <p:boldItalic r:id="rId27"/>
    </p:embeddedFont>
    <p:embeddedFont>
      <p:font typeface="News706 BT" panose="02040804060705020204" pitchFamily="18" charset="0"/>
      <p:bold r:id="rId28"/>
    </p:embeddedFont>
    <p:embeddedFont>
      <p:font typeface="Poppins" panose="00000500000000000000" pitchFamily="2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002F2A5-9B1C-8D0C-9EFF-9AD827179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>
            <a:extLst>
              <a:ext uri="{FF2B5EF4-FFF2-40B4-BE49-F238E27FC236}">
                <a16:creationId xmlns:a16="http://schemas.microsoft.com/office/drawing/2014/main" id="{3FC43E18-6FA7-AF1D-52E3-65D0BC2C376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:notes">
            <a:extLst>
              <a:ext uri="{FF2B5EF4-FFF2-40B4-BE49-F238E27FC236}">
                <a16:creationId xmlns:a16="http://schemas.microsoft.com/office/drawing/2014/main" id="{D1CA1728-AA7F-EA12-FBC9-F4FD223AFC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2729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C8B0A550-BA95-9ADA-033B-6D6718F04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>
            <a:extLst>
              <a:ext uri="{FF2B5EF4-FFF2-40B4-BE49-F238E27FC236}">
                <a16:creationId xmlns:a16="http://schemas.microsoft.com/office/drawing/2014/main" id="{B9C8BD6E-D890-A231-C272-2C933A377DC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:notes">
            <a:extLst>
              <a:ext uri="{FF2B5EF4-FFF2-40B4-BE49-F238E27FC236}">
                <a16:creationId xmlns:a16="http://schemas.microsoft.com/office/drawing/2014/main" id="{4D4C6C56-CDD0-4685-9991-765526237DB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1516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798E-4709-1F13-B2DB-6135ED9429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752504-85C8-1FB7-5E56-550E724F9A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2DB0A-5524-CCEC-5AA8-20EE8453C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A64BF-9202-B47F-6A9A-1725A23A8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2F83C-91AF-D6D2-7D51-EB5158600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948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4BBC-E07D-7946-C1B7-E300450FE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5946A-0ED0-5E62-E2E4-777D248CB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BE524-40B6-5DEE-9B39-668D2C4C2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C0BA3-8E1E-98E0-3259-A4E4C1429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ECAA3-35CD-DB6B-EB05-9FF66C278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874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E91E3-1BD4-590E-C7C0-C43CA1AF9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88FCA-F2C1-53BD-C8CC-D793E421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2D721-2857-7D05-61C8-51F392B4B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CE42C-08DA-3125-91C8-F557A4287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FB53B-DA0A-32BD-8A8E-E023651C8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9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8D3BF-22AC-C4BE-B78B-87665CA70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65724-A726-A113-DB1C-A998E0D56C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F66C1-866C-4583-8AD4-6BE6B73C57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4D0D4-D794-32F2-BD83-E20D947F4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2B8281-416D-06B2-75D0-18B23E1F0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46FCC4-8360-1802-D800-8BA0B83EE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33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3123A-2992-E88E-F2C0-D815FAF2D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DAA780-BB4D-9F2A-C915-745B7AFA8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85AAF-88BA-7C18-4227-4311D94713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0C5FC9-255A-3037-4E08-8C6E02579D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6B7C68-C5CF-8D4A-2DB2-C06FB83F90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95F8BC-8145-DB07-2C9F-C4AF971BB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558FE3-DBC0-F5A2-C028-F31493A60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477722-6056-6810-C9D5-40B33859A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52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88BE7-02E1-C5EE-894A-ADEA087A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7DB78F-ABA2-488A-354A-5D890CEF4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AD1FA-B0EE-25CC-1477-D4E735B65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AEEB78-1F3D-42EC-6583-BD0EACAEF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79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5E8C74-72F7-1E7B-B563-88950E538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C8C3C3-3418-A0C5-5CDB-E174C98AE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C1130-BD1E-CFB5-AB25-508D0AD74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76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9CEAD-B8A5-2089-2C6F-D8FD7C24B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550A8-E9D8-5127-F9E9-146C515FE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7A223-4990-AC93-8A76-55C1948EF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D27FB4-C28A-CE33-4AFD-ED4972297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D4CE18-44DE-95E2-BE6C-23C4513B6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66FC48-5A52-AAFD-E8A0-25376E699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901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468DE-6593-BC5A-0609-EBD065C84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32823-C940-C992-09F4-75680CF095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321FC3-4CB3-4DA1-3C32-9BDC9F18E8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C223D-6E43-76FA-556B-5F831B105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36224F-BE0F-F5BA-CFDA-0892AC636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CA8216-3F80-8647-F8FD-515282626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7077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DA2E7-091A-D097-8355-C3BDE9BF0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847F27-D611-7DC5-0067-62A3CA217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0B3C5-9009-D743-FD55-DFA3C107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F565F-F068-C479-DE63-D88F29F51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026FFF-F5E3-2E86-4091-04993E66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92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6CBEA-F8E9-0033-6D9F-DE8EB765FF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B50E1B-52E7-8BD2-1BC8-499D62010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C5A06-2E98-3F80-7775-033557F1E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DA7AC-A096-1F1E-0B7F-B9CFF7C64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6C38B-6D19-A03A-EDAD-CFAF6E277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142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B1E843-7245-6A79-9BDB-B3768C8D1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000254-4008-C96C-1D30-2F5406EE1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BACA49-98B8-7144-26F6-B3E32A968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62FDC-6807-2C92-DEE9-8FB4D07E59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DF4FF-23A1-A228-E686-AD15628B4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510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Bahan%20bacaan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hyperlink" Target="Desa%20Wisata%20Adat%20Osing%20Kemiren%20-%20Kabupaten%20Banyuwangi.mp4" TargetMode="Externa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2235517" y="2163216"/>
            <a:ext cx="7720965" cy="888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5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Hak &amp; </a:t>
            </a:r>
            <a:r>
              <a:rPr lang="en-US" sz="525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Kewajiban</a:t>
            </a:r>
            <a:r>
              <a:rPr lang="en-US" sz="525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Kita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2419350" y="3087141"/>
            <a:ext cx="7353300" cy="1329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 err="1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Memahaminya</a:t>
            </a:r>
            <a:r>
              <a:rPr lang="en-US" sz="1800" b="0" i="0" u="none" strike="noStrike" cap="none" dirty="0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800" b="0" i="0" u="none" strike="noStrike" cap="none" dirty="0" err="1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Melalui</a:t>
            </a:r>
            <a:r>
              <a:rPr lang="en-US" sz="1800" b="0" i="0" u="none" strike="noStrike" cap="none" dirty="0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800" b="0" i="0" u="none" strike="noStrike" cap="none" dirty="0" err="1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Kacamata</a:t>
            </a:r>
            <a:r>
              <a:rPr lang="en-US" sz="1800" b="0" i="0" u="none" strike="noStrike" cap="none" dirty="0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800" b="0" i="0" u="none" strike="noStrike" cap="none" dirty="0" err="1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Budaya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0" i="0" u="none" strike="noStrike" cap="none" dirty="0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 Pendidikan Pancasila </a:t>
            </a:r>
            <a:r>
              <a:rPr lang="en-US" sz="1800" b="0" i="0" u="none" strike="noStrike" cap="none" dirty="0" err="1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Kelas</a:t>
            </a:r>
            <a:r>
              <a:rPr lang="en-US" sz="1800" b="0" i="0" u="none" strike="noStrike" cap="none" dirty="0">
                <a:solidFill>
                  <a:srgbClr val="4A4A4A"/>
                </a:solidFill>
                <a:latin typeface="Lato"/>
                <a:ea typeface="Lato"/>
                <a:cs typeface="Lato"/>
                <a:sym typeface="Lato"/>
              </a:rPr>
              <a:t> IX</a:t>
            </a:r>
          </a:p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4A4A4A"/>
                </a:solidFill>
                <a:latin typeface="Lato"/>
                <a:sym typeface="Lato"/>
              </a:rPr>
              <a:t>SMP Negeri 2 </a:t>
            </a:r>
            <a:r>
              <a:rPr lang="en-US" sz="1800" dirty="0" err="1">
                <a:solidFill>
                  <a:srgbClr val="4A4A4A"/>
                </a:solidFill>
                <a:latin typeface="Lato"/>
                <a:sym typeface="Lato"/>
              </a:rPr>
              <a:t>Glagah</a:t>
            </a:r>
            <a:endParaRPr dirty="0"/>
          </a:p>
        </p:txBody>
      </p:sp>
      <p:sp>
        <p:nvSpPr>
          <p:cNvPr id="87" name="Google Shape;87;p13"/>
          <p:cNvSpPr txBox="1"/>
          <p:nvPr/>
        </p:nvSpPr>
        <p:spPr>
          <a:xfrm>
            <a:off x="2419349" y="4674587"/>
            <a:ext cx="73533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Dwi </a:t>
            </a:r>
            <a:r>
              <a:rPr lang="en-US" sz="15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Pramesti</a:t>
            </a: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Supatmo</a:t>
            </a: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S.AP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84;p13" descr="image.png">
            <a:extLst>
              <a:ext uri="{FF2B5EF4-FFF2-40B4-BE49-F238E27FC236}">
                <a16:creationId xmlns:a16="http://schemas.microsoft.com/office/drawing/2014/main" id="{CD1A871B-79F2-7B14-1602-2019931484B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672B3C-7F28-67F0-A8C6-B3276F185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9138" y="414051"/>
            <a:ext cx="6089754" cy="732697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Apersepsi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DA6E5D-B777-EA91-7A7B-FB6BA03B40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6236" y="4751003"/>
            <a:ext cx="4598728" cy="960249"/>
          </a:xfrm>
        </p:spPr>
        <p:txBody>
          <a:bodyPr>
            <a:normAutofit fontScale="55000" lnSpcReduction="20000"/>
          </a:bodyPr>
          <a:lstStyle/>
          <a:p>
            <a:r>
              <a:rPr lang="en-GB" sz="5000" b="1" dirty="0" err="1">
                <a:solidFill>
                  <a:srgbClr val="FF0000"/>
                </a:solidFill>
              </a:rPr>
              <a:t>Siswa</a:t>
            </a:r>
            <a:r>
              <a:rPr lang="en-GB" sz="5000" b="1" dirty="0">
                <a:solidFill>
                  <a:srgbClr val="FF0000"/>
                </a:solidFill>
              </a:rPr>
              <a:t> </a:t>
            </a:r>
            <a:r>
              <a:rPr lang="en-GB" sz="5000" b="1" dirty="0" err="1">
                <a:solidFill>
                  <a:srgbClr val="FF0000"/>
                </a:solidFill>
              </a:rPr>
              <a:t>belajar</a:t>
            </a:r>
            <a:r>
              <a:rPr lang="en-GB" sz="5000" b="1" dirty="0">
                <a:solidFill>
                  <a:srgbClr val="FF0000"/>
                </a:solidFill>
              </a:rPr>
              <a:t> di </a:t>
            </a:r>
            <a:r>
              <a:rPr lang="en-GB" sz="5000" b="1" dirty="0" err="1">
                <a:solidFill>
                  <a:srgbClr val="FF0000"/>
                </a:solidFill>
              </a:rPr>
              <a:t>kelas</a:t>
            </a:r>
            <a:endParaRPr lang="en-GB" sz="5000" b="1" dirty="0">
              <a:solidFill>
                <a:srgbClr val="FF0000"/>
              </a:solidFill>
            </a:endParaRPr>
          </a:p>
          <a:p>
            <a:r>
              <a:rPr lang="en-GB" dirty="0" err="1">
                <a:solidFill>
                  <a:srgbClr val="002060"/>
                </a:solidFill>
              </a:rPr>
              <a:t>Sumber</a:t>
            </a:r>
            <a:r>
              <a:rPr lang="en-GB" dirty="0">
                <a:solidFill>
                  <a:srgbClr val="002060"/>
                </a:solidFill>
              </a:rPr>
              <a:t> :https://smadangawi.sch.id/smd.memenuhi-kebutuhan-belajar-murid-melalui-pembelajaran-berdiferensiasi/</a:t>
            </a:r>
            <a:endParaRPr lang="en-ID" dirty="0">
              <a:solidFill>
                <a:srgbClr val="00206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8CB1DDC-A0B7-3512-03F1-3128B5BA1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36" y="1795462"/>
            <a:ext cx="4598728" cy="287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3D07346-B8CF-D9AC-6491-506A66120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959" y="1847486"/>
            <a:ext cx="4762500" cy="28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9A95D476-D812-4D7B-E6DB-34BCC9CF0093}"/>
              </a:ext>
            </a:extLst>
          </p:cNvPr>
          <p:cNvSpPr txBox="1">
            <a:spLocks/>
          </p:cNvSpPr>
          <p:nvPr/>
        </p:nvSpPr>
        <p:spPr>
          <a:xfrm>
            <a:off x="6442959" y="4751003"/>
            <a:ext cx="4762500" cy="1170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11200" b="1" dirty="0" err="1">
                <a:solidFill>
                  <a:srgbClr val="FF0000"/>
                </a:solidFill>
              </a:rPr>
              <a:t>Siswa</a:t>
            </a:r>
            <a:r>
              <a:rPr lang="en-GB" sz="11200" b="1" dirty="0">
                <a:solidFill>
                  <a:srgbClr val="FF0000"/>
                </a:solidFill>
              </a:rPr>
              <a:t> </a:t>
            </a:r>
            <a:r>
              <a:rPr lang="en-GB" sz="11200" b="1" dirty="0" err="1">
                <a:solidFill>
                  <a:srgbClr val="FF0000"/>
                </a:solidFill>
              </a:rPr>
              <a:t>piket</a:t>
            </a:r>
            <a:endParaRPr lang="en-GB" sz="11200" b="1" dirty="0">
              <a:solidFill>
                <a:srgbClr val="FF0000"/>
              </a:solidFill>
            </a:endParaRPr>
          </a:p>
          <a:p>
            <a:pPr marL="7938" indent="-7938"/>
            <a:r>
              <a:rPr lang="en-GB" sz="5200" dirty="0" err="1">
                <a:solidFill>
                  <a:srgbClr val="002060"/>
                </a:solidFill>
              </a:rPr>
              <a:t>Sumber</a:t>
            </a:r>
            <a:r>
              <a:rPr lang="en-GB" sz="5200" dirty="0">
                <a:solidFill>
                  <a:srgbClr val="002060"/>
                </a:solidFill>
              </a:rPr>
              <a:t> :https://kemenagrejanglebong.com/</a:t>
            </a:r>
            <a:r>
              <a:rPr lang="en-GB" sz="5200" dirty="0" err="1">
                <a:solidFill>
                  <a:srgbClr val="002060"/>
                </a:solidFill>
              </a:rPr>
              <a:t>berita</a:t>
            </a:r>
            <a:r>
              <a:rPr lang="en-GB" sz="5200" dirty="0">
                <a:solidFill>
                  <a:srgbClr val="002060"/>
                </a:solidFill>
              </a:rPr>
              <a:t>/news/8557?Piket-Kelas-Jadi-Media-Pendidikan-Karakter-di-MTs-Muhammadiyah-Curup</a:t>
            </a:r>
            <a:endParaRPr lang="en-ID" sz="5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63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84;p13" descr="image.png">
            <a:extLst>
              <a:ext uri="{FF2B5EF4-FFF2-40B4-BE49-F238E27FC236}">
                <a16:creationId xmlns:a16="http://schemas.microsoft.com/office/drawing/2014/main" id="{04B9A544-FCC6-2B88-533C-6C8F2707042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E402FF-1440-52E0-57E3-20CC28AFD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Pemantik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C92B0-3152-074E-94B6-6A01342603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Menurut</a:t>
            </a:r>
            <a:r>
              <a:rPr lang="en-US" sz="3600" dirty="0"/>
              <a:t> kalian, </a:t>
            </a:r>
            <a:r>
              <a:rPr lang="en-US" sz="3600" dirty="0" err="1"/>
              <a:t>apa</a:t>
            </a:r>
            <a:r>
              <a:rPr lang="en-US" sz="3600" dirty="0"/>
              <a:t> </a:t>
            </a:r>
            <a:r>
              <a:rPr lang="en-US" sz="3600" dirty="0" err="1"/>
              <a:t>sih</a:t>
            </a:r>
            <a:r>
              <a:rPr lang="en-US" sz="3600" dirty="0"/>
              <a:t> arti “</a:t>
            </a:r>
            <a:r>
              <a:rPr lang="en-US" sz="3600" dirty="0" err="1"/>
              <a:t>hak</a:t>
            </a:r>
            <a:r>
              <a:rPr lang="en-US" sz="3600" dirty="0"/>
              <a:t>” dan “</a:t>
            </a:r>
            <a:r>
              <a:rPr lang="en-US" sz="3600" dirty="0" err="1"/>
              <a:t>kewajiban</a:t>
            </a:r>
            <a:r>
              <a:rPr lang="en-US" sz="3600" dirty="0"/>
              <a:t>”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kehidupan</a:t>
            </a:r>
            <a:r>
              <a:rPr lang="en-US" sz="3600" dirty="0"/>
              <a:t> </a:t>
            </a:r>
            <a:r>
              <a:rPr lang="en-US" sz="3600" dirty="0" err="1"/>
              <a:t>sehari-hari</a:t>
            </a:r>
            <a:r>
              <a:rPr lang="en-US" sz="3600" dirty="0"/>
              <a:t> </a:t>
            </a:r>
            <a:r>
              <a:rPr lang="en-US" altLang="zh-CN" sz="3600" dirty="0"/>
              <a:t>?</a:t>
            </a:r>
          </a:p>
          <a:p>
            <a:pPr marL="0" indent="0">
              <a:buNone/>
            </a:pPr>
            <a:endParaRPr lang="en-US" altLang="zh-CN" sz="3600" dirty="0"/>
          </a:p>
          <a:p>
            <a:r>
              <a:rPr lang="en-US" sz="3600" dirty="0"/>
              <a:t>Di </a:t>
            </a:r>
            <a:r>
              <a:rPr lang="en-US" sz="3600" dirty="0" err="1"/>
              <a:t>sekolah</a:t>
            </a:r>
            <a:r>
              <a:rPr lang="en-US" sz="3600" dirty="0"/>
              <a:t>, kalian punya </a:t>
            </a:r>
            <a:r>
              <a:rPr lang="en-US" sz="3600" dirty="0" err="1"/>
              <a:t>hak</a:t>
            </a:r>
            <a:r>
              <a:rPr lang="en-US" sz="3600" dirty="0"/>
              <a:t> dan </a:t>
            </a:r>
            <a:r>
              <a:rPr lang="en-US" sz="3600" dirty="0" err="1"/>
              <a:t>kewajiban</a:t>
            </a:r>
            <a:r>
              <a:rPr lang="en-US" sz="3600" dirty="0"/>
              <a:t> </a:t>
            </a:r>
            <a:r>
              <a:rPr lang="en-US" sz="3600" dirty="0" err="1"/>
              <a:t>apa</a:t>
            </a:r>
            <a:r>
              <a:rPr lang="en-US" sz="3600" dirty="0"/>
              <a:t> </a:t>
            </a:r>
            <a:r>
              <a:rPr lang="en-US" sz="3600" dirty="0" err="1"/>
              <a:t>saja</a:t>
            </a:r>
            <a:r>
              <a:rPr lang="en-US" sz="3600" dirty="0"/>
              <a:t> </a:t>
            </a:r>
            <a:r>
              <a:rPr lang="en-US" altLang="zh-CN" sz="3600" dirty="0"/>
              <a:t>?</a:t>
            </a:r>
            <a:r>
              <a:rPr lang="en-US" sz="3600" dirty="0"/>
              <a:t> Coba </a:t>
            </a:r>
            <a:r>
              <a:rPr lang="en-US" sz="3600" dirty="0" err="1"/>
              <a:t>sebutkan</a:t>
            </a:r>
            <a:r>
              <a:rPr lang="en-US" sz="3600" dirty="0"/>
              <a:t> </a:t>
            </a:r>
            <a:r>
              <a:rPr lang="en-US" sz="3600" dirty="0" err="1"/>
              <a:t>contohnya</a:t>
            </a:r>
            <a:r>
              <a:rPr lang="en-US" sz="3600" dirty="0"/>
              <a:t> ! </a:t>
            </a:r>
          </a:p>
        </p:txBody>
      </p:sp>
    </p:spTree>
    <p:extLst>
      <p:ext uri="{BB962C8B-B14F-4D97-AF65-F5344CB8AC3E}">
        <p14:creationId xmlns:p14="http://schemas.microsoft.com/office/powerpoint/2010/main" val="342985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6C005-6DA3-D2E0-73BE-421125351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84;p13" descr="image.png">
            <a:extLst>
              <a:ext uri="{FF2B5EF4-FFF2-40B4-BE49-F238E27FC236}">
                <a16:creationId xmlns:a16="http://schemas.microsoft.com/office/drawing/2014/main" id="{ED92329E-4EB7-E0FF-DD40-59798722EEB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3382B7-916D-462F-3BF4-B242E1528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Motivasi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E45A9-297D-6984-AD59-5C599E17C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Bagaimana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di Masyarakat ?????</a:t>
            </a:r>
          </a:p>
          <a:p>
            <a:pPr marL="0" indent="0">
              <a:buNone/>
            </a:pPr>
            <a:r>
              <a:rPr lang="en-US" sz="3600" dirty="0" err="1"/>
              <a:t>Berikan</a:t>
            </a:r>
            <a:r>
              <a:rPr lang="en-US" sz="3600" dirty="0"/>
              <a:t> </a:t>
            </a:r>
            <a:r>
              <a:rPr lang="en-US" sz="3600" dirty="0" err="1"/>
              <a:t>contoh</a:t>
            </a:r>
            <a:r>
              <a:rPr lang="en-US" sz="3600" dirty="0"/>
              <a:t> 3 </a:t>
            </a:r>
            <a:r>
              <a:rPr lang="en-US" sz="3600" dirty="0" err="1"/>
              <a:t>poin</a:t>
            </a:r>
            <a:r>
              <a:rPr lang="en-US" sz="3600" dirty="0"/>
              <a:t> </a:t>
            </a:r>
            <a:r>
              <a:rPr lang="en-US" sz="3600" dirty="0" err="1"/>
              <a:t>hak</a:t>
            </a:r>
            <a:r>
              <a:rPr lang="en-US" sz="3600" dirty="0"/>
              <a:t> dan </a:t>
            </a:r>
            <a:r>
              <a:rPr lang="en-US" sz="3600" dirty="0" err="1"/>
              <a:t>kewajiban</a:t>
            </a:r>
            <a:r>
              <a:rPr lang="en-US" sz="3600" dirty="0"/>
              <a:t> ??</a:t>
            </a:r>
          </a:p>
          <a:p>
            <a:pPr marL="742950" indent="-742950">
              <a:buAutoNum type="arabicPeriod"/>
            </a:pPr>
            <a:r>
              <a:rPr lang="en-US" sz="3600" dirty="0"/>
              <a:t>Lisan </a:t>
            </a:r>
          </a:p>
          <a:p>
            <a:pPr marL="742950" indent="-742950">
              <a:buAutoNum type="arabicPeriod"/>
            </a:pPr>
            <a:r>
              <a:rPr lang="en-US" sz="3600" dirty="0" err="1"/>
              <a:t>Tertulis</a:t>
            </a:r>
            <a:endParaRPr lang="en-ID" sz="3600" dirty="0"/>
          </a:p>
        </p:txBody>
      </p:sp>
    </p:spTree>
    <p:extLst>
      <p:ext uri="{BB962C8B-B14F-4D97-AF65-F5344CB8AC3E}">
        <p14:creationId xmlns:p14="http://schemas.microsoft.com/office/powerpoint/2010/main" val="4618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84;p13" descr="image.png">
            <a:extLst>
              <a:ext uri="{FF2B5EF4-FFF2-40B4-BE49-F238E27FC236}">
                <a16:creationId xmlns:a16="http://schemas.microsoft.com/office/drawing/2014/main" id="{35EBA03B-ADEE-A938-3B7F-B8EA491C762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A7CEE5-9E7E-BAB5-2ED3-F31981E3E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Tujuan </a:t>
            </a:r>
            <a:r>
              <a:rPr lang="en-GB" dirty="0" err="1"/>
              <a:t>Pembelajaran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E8292-E856-A672-D2E5-943F2E78F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ID" b="1" dirty="0" err="1"/>
              <a:t>Kognitif</a:t>
            </a:r>
            <a:r>
              <a:rPr lang="en-ID" b="1" dirty="0"/>
              <a:t> (</a:t>
            </a:r>
            <a:r>
              <a:rPr lang="en-ID" b="1" dirty="0" err="1"/>
              <a:t>Memahami</a:t>
            </a:r>
            <a:r>
              <a:rPr lang="en-ID" b="1" dirty="0"/>
              <a:t> – C2):</a:t>
            </a:r>
            <a:r>
              <a:rPr lang="en-ID" dirty="0"/>
              <a:t> </a:t>
            </a:r>
            <a:r>
              <a:rPr lang="en-ID" dirty="0" err="1"/>
              <a:t>Setelah</a:t>
            </a:r>
            <a:r>
              <a:rPr lang="en-ID" dirty="0"/>
              <a:t> </a:t>
            </a:r>
            <a:r>
              <a:rPr lang="en-ID" dirty="0" err="1"/>
              <a:t>mengikuti</a:t>
            </a:r>
            <a:r>
              <a:rPr lang="en-ID" dirty="0"/>
              <a:t> </a:t>
            </a:r>
            <a:r>
              <a:rPr lang="en-ID" dirty="0" err="1"/>
              <a:t>kegiatan</a:t>
            </a:r>
            <a:r>
              <a:rPr lang="en-ID" dirty="0"/>
              <a:t> </a:t>
            </a:r>
            <a:r>
              <a:rPr lang="en-ID" dirty="0" err="1"/>
              <a:t>pembelajaran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</a:t>
            </a:r>
            <a:r>
              <a:rPr lang="en-ID" dirty="0" err="1"/>
              <a:t>diskusi</a:t>
            </a:r>
            <a:r>
              <a:rPr lang="en-ID" dirty="0"/>
              <a:t> </a:t>
            </a:r>
            <a:r>
              <a:rPr lang="en-ID" dirty="0" err="1"/>
              <a:t>kelompok</a:t>
            </a:r>
            <a:r>
              <a:rPr lang="en-ID" dirty="0"/>
              <a:t> dan </a:t>
            </a:r>
            <a:r>
              <a:rPr lang="en-ID" dirty="0" err="1"/>
              <a:t>membaca</a:t>
            </a:r>
            <a:r>
              <a:rPr lang="en-ID" dirty="0"/>
              <a:t> </a:t>
            </a:r>
            <a:r>
              <a:rPr lang="en-ID" dirty="0" err="1"/>
              <a:t>teks</a:t>
            </a:r>
            <a:r>
              <a:rPr lang="en-ID" dirty="0"/>
              <a:t> </a:t>
            </a:r>
            <a:r>
              <a:rPr lang="en-ID" dirty="0" err="1"/>
              <a:t>tentang</a:t>
            </a:r>
            <a:r>
              <a:rPr lang="en-ID" dirty="0"/>
              <a:t> </a:t>
            </a:r>
            <a:r>
              <a:rPr lang="en-ID" dirty="0" err="1"/>
              <a:t>hak</a:t>
            </a:r>
            <a:r>
              <a:rPr lang="en-ID" dirty="0"/>
              <a:t> dan </a:t>
            </a:r>
            <a:r>
              <a:rPr lang="en-ID" dirty="0" err="1"/>
              <a:t>kewajiban</a:t>
            </a:r>
            <a:r>
              <a:rPr lang="en-ID" dirty="0"/>
              <a:t> </a:t>
            </a:r>
            <a:r>
              <a:rPr lang="en-ID" dirty="0" err="1"/>
              <a:t>warga</a:t>
            </a:r>
            <a:r>
              <a:rPr lang="en-ID" dirty="0"/>
              <a:t> negara, </a:t>
            </a:r>
            <a:r>
              <a:rPr lang="en-ID" dirty="0" err="1"/>
              <a:t>peserta</a:t>
            </a:r>
            <a:r>
              <a:rPr lang="en-ID" dirty="0"/>
              <a:t> </a:t>
            </a:r>
            <a:r>
              <a:rPr lang="en-ID" dirty="0" err="1"/>
              <a:t>didik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menjelaskan</a:t>
            </a:r>
            <a:r>
              <a:rPr lang="en-ID" dirty="0"/>
              <a:t> </a:t>
            </a:r>
            <a:r>
              <a:rPr lang="en-ID" dirty="0" err="1"/>
              <a:t>pengertian</a:t>
            </a:r>
            <a:r>
              <a:rPr lang="en-ID" dirty="0"/>
              <a:t> </a:t>
            </a:r>
            <a:r>
              <a:rPr lang="en-ID" dirty="0" err="1"/>
              <a:t>serta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minimal </a:t>
            </a:r>
            <a:r>
              <a:rPr lang="en-ID" dirty="0" err="1"/>
              <a:t>tiga</a:t>
            </a:r>
            <a:r>
              <a:rPr lang="en-ID" dirty="0"/>
              <a:t> </a:t>
            </a:r>
            <a:r>
              <a:rPr lang="en-ID" dirty="0" err="1"/>
              <a:t>contoh</a:t>
            </a:r>
            <a:r>
              <a:rPr lang="en-ID" dirty="0"/>
              <a:t> </a:t>
            </a:r>
            <a:r>
              <a:rPr lang="en-ID" dirty="0" err="1"/>
              <a:t>hak</a:t>
            </a:r>
            <a:r>
              <a:rPr lang="en-ID" dirty="0"/>
              <a:t> dan </a:t>
            </a:r>
            <a:r>
              <a:rPr lang="en-ID" dirty="0" err="1"/>
              <a:t>kewajiban</a:t>
            </a:r>
            <a:r>
              <a:rPr lang="en-ID" dirty="0"/>
              <a:t> </a:t>
            </a:r>
            <a:r>
              <a:rPr lang="en-ID" dirty="0" err="1"/>
              <a:t>warga</a:t>
            </a:r>
            <a:r>
              <a:rPr lang="en-ID" dirty="0"/>
              <a:t> negara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benar</a:t>
            </a:r>
            <a:r>
              <a:rPr lang="en-ID" dirty="0"/>
              <a:t>.</a:t>
            </a:r>
          </a:p>
          <a:p>
            <a:r>
              <a:rPr lang="en-ID" b="1" dirty="0" err="1"/>
              <a:t>Kognitif</a:t>
            </a:r>
            <a:r>
              <a:rPr lang="en-ID" b="1" dirty="0"/>
              <a:t> (</a:t>
            </a:r>
            <a:r>
              <a:rPr lang="en-ID" b="1" dirty="0" err="1"/>
              <a:t>Analisis</a:t>
            </a:r>
            <a:r>
              <a:rPr lang="en-ID" b="1" dirty="0"/>
              <a:t> – C4):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</a:t>
            </a:r>
            <a:r>
              <a:rPr lang="en-ID" dirty="0" err="1"/>
              <a:t>kegiatan</a:t>
            </a:r>
            <a:r>
              <a:rPr lang="en-ID" dirty="0"/>
              <a:t> </a:t>
            </a:r>
            <a:r>
              <a:rPr lang="en-ID" dirty="0" err="1"/>
              <a:t>studi</a:t>
            </a:r>
            <a:r>
              <a:rPr lang="en-ID" dirty="0"/>
              <a:t> </a:t>
            </a:r>
            <a:r>
              <a:rPr lang="en-ID" dirty="0" err="1"/>
              <a:t>kasus</a:t>
            </a:r>
            <a:r>
              <a:rPr lang="en-ID" dirty="0"/>
              <a:t> dan </a:t>
            </a:r>
            <a:r>
              <a:rPr lang="en-ID" dirty="0" err="1"/>
              <a:t>diskusi</a:t>
            </a:r>
            <a:r>
              <a:rPr lang="en-ID" dirty="0"/>
              <a:t> </a:t>
            </a:r>
            <a:r>
              <a:rPr lang="en-ID" dirty="0" err="1"/>
              <a:t>kelompok</a:t>
            </a:r>
            <a:r>
              <a:rPr lang="en-ID" dirty="0"/>
              <a:t> </a:t>
            </a:r>
            <a:r>
              <a:rPr lang="en-ID" dirty="0" err="1"/>
              <a:t>tentang</a:t>
            </a:r>
            <a:r>
              <a:rPr lang="en-ID" dirty="0"/>
              <a:t> </a:t>
            </a:r>
            <a:r>
              <a:rPr lang="en-ID" dirty="0" err="1"/>
              <a:t>pelaksanaan</a:t>
            </a:r>
            <a:r>
              <a:rPr lang="en-ID" dirty="0"/>
              <a:t> </a:t>
            </a:r>
            <a:r>
              <a:rPr lang="en-ID" dirty="0" err="1"/>
              <a:t>hak</a:t>
            </a:r>
            <a:r>
              <a:rPr lang="en-ID" dirty="0"/>
              <a:t> dan </a:t>
            </a:r>
            <a:r>
              <a:rPr lang="en-ID" dirty="0" err="1"/>
              <a:t>kewajiban</a:t>
            </a:r>
            <a:r>
              <a:rPr lang="en-ID" dirty="0"/>
              <a:t> </a:t>
            </a:r>
            <a:r>
              <a:rPr lang="en-ID" dirty="0" err="1"/>
              <a:t>warga</a:t>
            </a:r>
            <a:r>
              <a:rPr lang="en-ID" dirty="0"/>
              <a:t> negara di </a:t>
            </a:r>
            <a:r>
              <a:rPr lang="en-ID" dirty="0" err="1"/>
              <a:t>lingkungan</a:t>
            </a:r>
            <a:r>
              <a:rPr lang="en-ID" dirty="0"/>
              <a:t> </a:t>
            </a:r>
            <a:r>
              <a:rPr lang="en-ID" dirty="0" err="1"/>
              <a:t>sekolah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peserta</a:t>
            </a:r>
            <a:r>
              <a:rPr lang="en-ID" dirty="0"/>
              <a:t> </a:t>
            </a:r>
            <a:r>
              <a:rPr lang="en-ID" dirty="0" err="1"/>
              <a:t>didik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menganalisis</a:t>
            </a:r>
            <a:r>
              <a:rPr lang="en-ID" dirty="0"/>
              <a:t>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pelaksanaan</a:t>
            </a:r>
            <a:r>
              <a:rPr lang="en-ID" dirty="0"/>
              <a:t> </a:t>
            </a:r>
            <a:r>
              <a:rPr lang="en-ID" dirty="0" err="1"/>
              <a:t>hak</a:t>
            </a:r>
            <a:r>
              <a:rPr lang="en-ID" dirty="0"/>
              <a:t> dan </a:t>
            </a:r>
            <a:r>
              <a:rPr lang="en-ID" dirty="0" err="1"/>
              <a:t>kewajiban</a:t>
            </a:r>
            <a:r>
              <a:rPr lang="en-ID" dirty="0"/>
              <a:t> </a:t>
            </a:r>
            <a:r>
              <a:rPr lang="en-ID" dirty="0" err="1"/>
              <a:t>warga</a:t>
            </a:r>
            <a:r>
              <a:rPr lang="en-ID" dirty="0"/>
              <a:t> negara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tanggung</a:t>
            </a:r>
            <a:r>
              <a:rPr lang="en-ID" dirty="0"/>
              <a:t> </a:t>
            </a:r>
            <a:r>
              <a:rPr lang="en-ID" dirty="0" err="1"/>
              <a:t>jawab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logis</a:t>
            </a:r>
            <a:r>
              <a:rPr lang="en-ID" dirty="0"/>
              <a:t> dan </a:t>
            </a:r>
            <a:r>
              <a:rPr lang="en-ID" dirty="0" err="1"/>
              <a:t>argumen</a:t>
            </a:r>
            <a:r>
              <a:rPr lang="en-ID" dirty="0"/>
              <a:t> yang </a:t>
            </a:r>
            <a:r>
              <a:rPr lang="en-ID" dirty="0" err="1"/>
              <a:t>relevan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431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2290762"/>
            <a:ext cx="5286375" cy="322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34125" y="2290762"/>
            <a:ext cx="5286375" cy="322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5"/>
          <p:cNvSpPr txBox="1"/>
          <p:nvPr/>
        </p:nvSpPr>
        <p:spPr>
          <a:xfrm>
            <a:off x="859393" y="2690812"/>
            <a:ext cx="4710588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0" i="0" u="none" strike="noStrike" cap="none">
                <a:solidFill>
                  <a:srgbClr val="D95F43"/>
                </a:solidFill>
                <a:latin typeface="Poppins"/>
                <a:ea typeface="Poppins"/>
                <a:cs typeface="Poppins"/>
                <a:sym typeface="Poppins"/>
              </a:rPr>
              <a:t>HAK</a:t>
            </a:r>
            <a:endParaRPr/>
          </a:p>
        </p:txBody>
      </p:sp>
      <p:sp>
        <p:nvSpPr>
          <p:cNvPr id="104" name="Google Shape;104;p15"/>
          <p:cNvSpPr txBox="1"/>
          <p:nvPr/>
        </p:nvSpPr>
        <p:spPr>
          <a:xfrm>
            <a:off x="971550" y="3405187"/>
            <a:ext cx="4486275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Sesuatu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yang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mutlak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kita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terima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dan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dilindungi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oleh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hukum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5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Contoh</a:t>
            </a: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Hak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hidup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berpendapat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mendapat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pendidikan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beragama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105" name="Google Shape;105;p15"/>
          <p:cNvSpPr txBox="1"/>
          <p:nvPr/>
        </p:nvSpPr>
        <p:spPr>
          <a:xfrm>
            <a:off x="6622018" y="2690812"/>
            <a:ext cx="4710588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0" i="0" u="none" strike="noStrike" cap="none" dirty="0">
                <a:solidFill>
                  <a:srgbClr val="D95F43"/>
                </a:solidFill>
                <a:latin typeface="Poppins"/>
                <a:ea typeface="Poppins"/>
                <a:cs typeface="Poppins"/>
                <a:sym typeface="Poppins"/>
              </a:rPr>
              <a:t>KEWAJIBAN</a:t>
            </a:r>
            <a:endParaRPr dirty="0"/>
          </a:p>
        </p:txBody>
      </p:sp>
      <p:sp>
        <p:nvSpPr>
          <p:cNvPr id="106" name="Google Shape;106;p15"/>
          <p:cNvSpPr txBox="1"/>
          <p:nvPr/>
        </p:nvSpPr>
        <p:spPr>
          <a:xfrm>
            <a:off x="6734175" y="3405187"/>
            <a:ext cx="4486275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Sesuatu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yang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harus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kita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laksanakan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dengan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penuh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tanggung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jawab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5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Contoh</a:t>
            </a: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Wajib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membayar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pajak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wajib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bela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negara,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wajib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menghormati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orang lain.</a:t>
            </a:r>
            <a:endParaRPr dirty="0"/>
          </a:p>
        </p:txBody>
      </p:sp>
      <p:sp>
        <p:nvSpPr>
          <p:cNvPr id="107" name="Google Shape;107;p15"/>
          <p:cNvSpPr txBox="1"/>
          <p:nvPr/>
        </p:nvSpPr>
        <p:spPr>
          <a:xfrm>
            <a:off x="295275" y="57150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Hak</a:t>
            </a:r>
            <a:r>
              <a:rPr lang="en-US" sz="3000" b="1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dan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Kewajiban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  <p:bldP spid="105" grpId="0"/>
      <p:bldP spid="1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6"/>
          <p:cNvSpPr txBox="1"/>
          <p:nvPr/>
        </p:nvSpPr>
        <p:spPr>
          <a:xfrm>
            <a:off x="2238375" y="1890712"/>
            <a:ext cx="8143875" cy="1058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Konteks</a:t>
            </a:r>
            <a:r>
              <a:rPr lang="en-US" sz="1500" b="1" i="0" u="none" strike="noStrike" cap="none" dirty="0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 err="1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Berbeda</a:t>
            </a:r>
            <a:endParaRPr lang="en-US" sz="1500" b="1" i="0" u="none" strike="noStrike" cap="none" dirty="0">
              <a:solidFill>
                <a:srgbClr val="00796B"/>
              </a:solidFill>
              <a:latin typeface="Lato"/>
              <a:ea typeface="Lato"/>
              <a:cs typeface="Lato"/>
              <a:sym typeface="Lato"/>
            </a:endParaRPr>
          </a:p>
          <a:p>
            <a:pPr lvl="0">
              <a:lnSpc>
                <a:spcPct val="160000"/>
              </a:lnSpc>
            </a:pPr>
            <a:r>
              <a:rPr lang="en-ID" dirty="0"/>
              <a:t>Cara orang </a:t>
            </a:r>
            <a:r>
              <a:rPr lang="en-ID" dirty="0" err="1"/>
              <a:t>memahami</a:t>
            </a:r>
            <a:r>
              <a:rPr lang="en-ID" dirty="0"/>
              <a:t> "</a:t>
            </a:r>
            <a:r>
              <a:rPr lang="en-ID" dirty="0" err="1"/>
              <a:t>hak</a:t>
            </a:r>
            <a:r>
              <a:rPr lang="en-ID" dirty="0"/>
              <a:t>" </a:t>
            </a:r>
            <a:r>
              <a:rPr lang="en-ID" dirty="0" err="1"/>
              <a:t>bisa</a:t>
            </a:r>
            <a:r>
              <a:rPr lang="en-ID" dirty="0"/>
              <a:t> </a:t>
            </a:r>
            <a:r>
              <a:rPr lang="en-ID" dirty="0" err="1"/>
              <a:t>dipengaruhi</a:t>
            </a:r>
            <a:r>
              <a:rPr lang="en-ID" dirty="0"/>
              <a:t> oleh </a:t>
            </a:r>
            <a:r>
              <a:rPr lang="en-ID" dirty="0" err="1"/>
              <a:t>budaya</a:t>
            </a:r>
            <a:r>
              <a:rPr lang="en-ID" dirty="0"/>
              <a:t>, </a:t>
            </a:r>
            <a:r>
              <a:rPr lang="en-ID" dirty="0" err="1"/>
              <a:t>adat</a:t>
            </a:r>
            <a:r>
              <a:rPr lang="en-ID" dirty="0"/>
              <a:t> </a:t>
            </a:r>
            <a:r>
              <a:rPr lang="en-ID" dirty="0" err="1"/>
              <a:t>istiadat</a:t>
            </a:r>
            <a:r>
              <a:rPr lang="en-ID" dirty="0"/>
              <a:t>, dan </a:t>
            </a:r>
            <a:r>
              <a:rPr lang="en-ID" dirty="0" err="1"/>
              <a:t>lingkungan</a:t>
            </a:r>
            <a:r>
              <a:rPr lang="en-ID" dirty="0"/>
              <a:t> </a:t>
            </a:r>
            <a:r>
              <a:rPr lang="en-ID" dirty="0" err="1"/>
              <a:t>tempat</a:t>
            </a:r>
            <a:r>
              <a:rPr lang="en-ID" dirty="0"/>
              <a:t> </a:t>
            </a:r>
            <a:r>
              <a:rPr lang="en-ID" dirty="0" err="1"/>
              <a:t>tinggal</a:t>
            </a:r>
            <a:r>
              <a:rPr lang="en-ID" dirty="0"/>
              <a:t>.</a:t>
            </a:r>
            <a:endParaRPr dirty="0"/>
          </a:p>
        </p:txBody>
      </p:sp>
      <p:sp>
        <p:nvSpPr>
          <p:cNvPr id="114" name="Google Shape;114;p16"/>
          <p:cNvSpPr txBox="1"/>
          <p:nvPr/>
        </p:nvSpPr>
        <p:spPr>
          <a:xfrm>
            <a:off x="2238375" y="3233737"/>
            <a:ext cx="8143875" cy="1058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Relevansi</a:t>
            </a:r>
            <a:endParaRPr lang="en-US" sz="1500" b="1" i="0" u="none" strike="noStrike" cap="none" dirty="0">
              <a:solidFill>
                <a:srgbClr val="00796B"/>
              </a:solidFill>
              <a:latin typeface="Lato"/>
              <a:ea typeface="Lato"/>
              <a:cs typeface="Lato"/>
              <a:sym typeface="Lato"/>
            </a:endParaRPr>
          </a:p>
          <a:p>
            <a:pPr lvl="0">
              <a:lnSpc>
                <a:spcPct val="160000"/>
              </a:lnSpc>
            </a:pPr>
            <a:r>
              <a:rPr lang="en-ID" dirty="0" err="1"/>
              <a:t>Belajar</a:t>
            </a:r>
            <a:r>
              <a:rPr lang="en-ID" dirty="0"/>
              <a:t> </a:t>
            </a:r>
            <a:r>
              <a:rPr lang="en-ID" dirty="0" err="1"/>
              <a:t>kewajiban</a:t>
            </a:r>
            <a:r>
              <a:rPr lang="en-ID" dirty="0"/>
              <a:t> </a:t>
            </a:r>
            <a:r>
              <a:rPr lang="en-ID" dirty="0" err="1"/>
              <a:t>terasa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bermakna</a:t>
            </a:r>
            <a:r>
              <a:rPr lang="en-ID" dirty="0"/>
              <a:t> </a:t>
            </a:r>
            <a:r>
              <a:rPr lang="en-ID" dirty="0" err="1"/>
              <a:t>saat</a:t>
            </a:r>
            <a:r>
              <a:rPr lang="en-ID" dirty="0"/>
              <a:t>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kaitkan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di </a:t>
            </a:r>
            <a:r>
              <a:rPr lang="en-ID" dirty="0" err="1"/>
              <a:t>komunitas</a:t>
            </a:r>
            <a:r>
              <a:rPr lang="en-ID" dirty="0"/>
              <a:t> </a:t>
            </a:r>
            <a:r>
              <a:rPr lang="en-ID" dirty="0" err="1"/>
              <a:t>kita</a:t>
            </a:r>
            <a:r>
              <a:rPr lang="en-ID" dirty="0"/>
              <a:t> (</a:t>
            </a:r>
            <a:r>
              <a:rPr lang="en-ID" dirty="0" err="1"/>
              <a:t>contoh</a:t>
            </a:r>
            <a:r>
              <a:rPr lang="en-ID" dirty="0"/>
              <a:t>: gotong royong, </a:t>
            </a:r>
            <a:r>
              <a:rPr lang="en-ID" dirty="0" err="1"/>
              <a:t>siskamling</a:t>
            </a:r>
            <a:r>
              <a:rPr lang="en-ID" dirty="0"/>
              <a:t>).</a:t>
            </a:r>
            <a:endParaRPr dirty="0"/>
          </a:p>
        </p:txBody>
      </p:sp>
      <p:sp>
        <p:nvSpPr>
          <p:cNvPr id="115" name="Google Shape;115;p16"/>
          <p:cNvSpPr txBox="1"/>
          <p:nvPr/>
        </p:nvSpPr>
        <p:spPr>
          <a:xfrm>
            <a:off x="2238375" y="4576762"/>
            <a:ext cx="8143875" cy="714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Kesadaran</a:t>
            </a:r>
            <a:r>
              <a:rPr lang="en-US" sz="1500" b="1" i="0" u="none" strike="noStrike" cap="none" dirty="0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 err="1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Kritis</a:t>
            </a:r>
            <a:endParaRPr lang="en-US" sz="1500" b="1" i="0" u="none" strike="noStrike" cap="none" dirty="0">
              <a:solidFill>
                <a:srgbClr val="00796B"/>
              </a:solidFill>
              <a:latin typeface="Lato"/>
              <a:ea typeface="Lato"/>
              <a:cs typeface="Lato"/>
              <a:sym typeface="Lato"/>
            </a:endParaRPr>
          </a:p>
          <a:p>
            <a:pPr lvl="0">
              <a:lnSpc>
                <a:spcPct val="160000"/>
              </a:lnSpc>
            </a:pPr>
            <a:r>
              <a:rPr lang="en-ID" dirty="0"/>
              <a:t>"</a:t>
            </a:r>
            <a:r>
              <a:rPr lang="en-ID" dirty="0" err="1"/>
              <a:t>Apakah</a:t>
            </a:r>
            <a:r>
              <a:rPr lang="en-ID" dirty="0"/>
              <a:t> </a:t>
            </a:r>
            <a:r>
              <a:rPr lang="en-ID" dirty="0" err="1"/>
              <a:t>semua</a:t>
            </a:r>
            <a:r>
              <a:rPr lang="en-ID" dirty="0"/>
              <a:t> </a:t>
            </a:r>
            <a:r>
              <a:rPr lang="en-ID" dirty="0" err="1"/>
              <a:t>kelompok</a:t>
            </a:r>
            <a:r>
              <a:rPr lang="en-ID" dirty="0"/>
              <a:t> </a:t>
            </a:r>
            <a:r>
              <a:rPr lang="en-ID" dirty="0" err="1"/>
              <a:t>budaya</a:t>
            </a:r>
            <a:r>
              <a:rPr lang="en-ID" dirty="0"/>
              <a:t> di </a:t>
            </a:r>
            <a:r>
              <a:rPr lang="en-ID" dirty="0" err="1"/>
              <a:t>sekitar</a:t>
            </a:r>
            <a:r>
              <a:rPr lang="en-ID" dirty="0"/>
              <a:t>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haknya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adil</a:t>
            </a:r>
            <a:r>
              <a:rPr lang="en-ID" dirty="0"/>
              <a:t>?"</a:t>
            </a:r>
            <a:endParaRPr dirty="0"/>
          </a:p>
        </p:txBody>
      </p:sp>
      <p:pic>
        <p:nvPicPr>
          <p:cNvPr id="116" name="Google Shape;116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09750" y="1938337"/>
            <a:ext cx="333375" cy="26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9750" y="3281362"/>
            <a:ext cx="333375" cy="26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6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09750" y="4624387"/>
            <a:ext cx="200025" cy="26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6"/>
          <p:cNvSpPr txBox="1"/>
          <p:nvPr/>
        </p:nvSpPr>
        <p:spPr>
          <a:xfrm>
            <a:off x="571500" y="57150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Mengapa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Menggunakan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Kacamata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Budaya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? 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47812" y="2238375"/>
            <a:ext cx="3333750" cy="333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34125" y="3966120"/>
            <a:ext cx="5286375" cy="971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7"/>
          <p:cNvSpPr txBox="1"/>
          <p:nvPr/>
        </p:nvSpPr>
        <p:spPr>
          <a:xfrm>
            <a:off x="6334125" y="2872680"/>
            <a:ext cx="555069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UUD 1945 Pasal 31</a:t>
            </a:r>
            <a:endParaRPr dirty="0"/>
          </a:p>
        </p:txBody>
      </p:sp>
      <p:sp>
        <p:nvSpPr>
          <p:cNvPr id="128" name="Google Shape;128;p17"/>
          <p:cNvSpPr txBox="1"/>
          <p:nvPr/>
        </p:nvSpPr>
        <p:spPr>
          <a:xfrm>
            <a:off x="6334125" y="3501330"/>
            <a:ext cx="5286375" cy="274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"</a:t>
            </a:r>
            <a:r>
              <a:rPr lang="en-US" sz="135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Setiap</a:t>
            </a: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35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warga</a:t>
            </a: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negara </a:t>
            </a:r>
            <a:r>
              <a:rPr lang="en-US" sz="135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berhak</a:t>
            </a: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35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mendapat</a:t>
            </a: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35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pendidikan</a:t>
            </a:r>
            <a:r>
              <a:rPr lang="en-US" sz="135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."</a:t>
            </a:r>
            <a:endParaRPr dirty="0"/>
          </a:p>
        </p:txBody>
      </p:sp>
      <p:pic>
        <p:nvPicPr>
          <p:cNvPr id="129" name="Google Shape;129;p17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95437" y="2286000"/>
            <a:ext cx="3238500" cy="3238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7"/>
          <p:cNvSpPr txBox="1"/>
          <p:nvPr/>
        </p:nvSpPr>
        <p:spPr>
          <a:xfrm>
            <a:off x="6524625" y="4108995"/>
            <a:ext cx="1102072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1" u="none" strike="noStrike" cap="none" dirty="0" err="1">
                <a:solidFill>
                  <a:srgbClr val="3D352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Pertanyaan</a:t>
            </a:r>
            <a:r>
              <a:rPr lang="en-US" sz="1200" b="1" i="1" u="none" strike="noStrike" cap="none" dirty="0">
                <a:solidFill>
                  <a:srgbClr val="3D352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  <p:sp>
        <p:nvSpPr>
          <p:cNvPr id="131" name="Google Shape;131;p17"/>
          <p:cNvSpPr txBox="1"/>
          <p:nvPr/>
        </p:nvSpPr>
        <p:spPr>
          <a:xfrm>
            <a:off x="571500" y="57150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Studi Kasus (HAK): Hak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atas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Pendidikan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  <p:bldP spid="1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8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4881562"/>
            <a:ext cx="4953000" cy="9715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8"/>
          <p:cNvSpPr txBox="1"/>
          <p:nvPr/>
        </p:nvSpPr>
        <p:spPr>
          <a:xfrm>
            <a:off x="571500" y="1004887"/>
            <a:ext cx="5200650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News706 BT" panose="02040804060705020204" pitchFamily="18" charset="0"/>
                <a:ea typeface="Poppins"/>
                <a:cs typeface="Poppins"/>
                <a:sym typeface="Poppins"/>
              </a:rPr>
              <a:t>Studi Kasus (KEWAJIBAN): Bela Negara</a:t>
            </a:r>
            <a:endParaRPr dirty="0">
              <a:latin typeface="News706 BT" panose="02040804060705020204" pitchFamily="18" charset="0"/>
            </a:endParaRPr>
          </a:p>
        </p:txBody>
      </p:sp>
      <p:pic>
        <p:nvPicPr>
          <p:cNvPr id="139" name="Google Shape;139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 txBox="1"/>
          <p:nvPr/>
        </p:nvSpPr>
        <p:spPr>
          <a:xfrm>
            <a:off x="571500" y="3100387"/>
            <a:ext cx="52006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UUD 1945 Pasal 27</a:t>
            </a:r>
            <a:endParaRPr dirty="0"/>
          </a:p>
        </p:txBody>
      </p:sp>
      <p:sp>
        <p:nvSpPr>
          <p:cNvPr id="141" name="Google Shape;141;p18"/>
          <p:cNvSpPr txBox="1"/>
          <p:nvPr/>
        </p:nvSpPr>
        <p:spPr>
          <a:xfrm>
            <a:off x="571500" y="3890962"/>
            <a:ext cx="49530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"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Setiap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warga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negara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wajib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ikut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serta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dalam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upaya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pembelaan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negara."</a:t>
            </a:r>
            <a:endParaRPr dirty="0"/>
          </a:p>
        </p:txBody>
      </p:sp>
      <p:sp>
        <p:nvSpPr>
          <p:cNvPr id="142" name="Google Shape;142;p18"/>
          <p:cNvSpPr txBox="1"/>
          <p:nvPr/>
        </p:nvSpPr>
        <p:spPr>
          <a:xfrm>
            <a:off x="762000" y="5024437"/>
            <a:ext cx="1102072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1" u="none" strike="noStrike" cap="none" dirty="0" err="1">
                <a:solidFill>
                  <a:srgbClr val="3D352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Pertanyaan</a:t>
            </a:r>
            <a:r>
              <a:rPr lang="en-US" sz="1200" b="1" i="1" u="none" strike="noStrike" cap="none" dirty="0">
                <a:solidFill>
                  <a:srgbClr val="3D352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  <p:bldP spid="1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2747962"/>
            <a:ext cx="5286375" cy="18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 txBox="1"/>
          <p:nvPr/>
        </p:nvSpPr>
        <p:spPr>
          <a:xfrm>
            <a:off x="571500" y="4719637"/>
            <a:ext cx="5286375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50" b="1" i="0" u="none" strike="noStrike" cap="none" dirty="0">
                <a:solidFill>
                  <a:srgbClr val="00796B"/>
                </a:solidFill>
                <a:latin typeface="Lato"/>
                <a:ea typeface="Lato"/>
                <a:cs typeface="Lato"/>
                <a:sym typeface="Lato"/>
              </a:rPr>
              <a:t>BARU TUNTUT HAK</a:t>
            </a:r>
            <a:endParaRPr dirty="0"/>
          </a:p>
        </p:txBody>
      </p:sp>
      <p:sp>
        <p:nvSpPr>
          <p:cNvPr id="150" name="Google Shape;150;p19"/>
          <p:cNvSpPr txBox="1"/>
          <p:nvPr/>
        </p:nvSpPr>
        <p:spPr>
          <a:xfrm>
            <a:off x="6334125" y="2724150"/>
            <a:ext cx="555069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 err="1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Perspektif</a:t>
            </a:r>
            <a:r>
              <a:rPr lang="en-US" sz="24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b="0" i="0" u="none" strike="noStrike" cap="none" dirty="0" err="1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Budaya</a:t>
            </a:r>
            <a:r>
              <a:rPr lang="en-US" sz="24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 Kita</a:t>
            </a:r>
            <a:endParaRPr dirty="0"/>
          </a:p>
        </p:txBody>
      </p:sp>
      <p:sp>
        <p:nvSpPr>
          <p:cNvPr id="151" name="Google Shape;151;p19"/>
          <p:cNvSpPr txBox="1"/>
          <p:nvPr/>
        </p:nvSpPr>
        <p:spPr>
          <a:xfrm>
            <a:off x="6334125" y="3371850"/>
            <a:ext cx="5286375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Dalam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banyak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budaya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di Indonesia (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contoh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: </a:t>
            </a:r>
            <a:r>
              <a:rPr lang="en-US" sz="15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gotong royong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musyawarah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),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keharmonisan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bersama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(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kewajiban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sosial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)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seringkali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didahulukan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 Hak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individu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sangat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penting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namun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harus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selalu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seimbang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dengan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tanggung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jawab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kita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terhadap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komunitas</a:t>
            </a:r>
            <a:r>
              <a:rPr lang="en-US" sz="15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152" name="Google Shape;152;p19"/>
          <p:cNvSpPr txBox="1"/>
          <p:nvPr/>
        </p:nvSpPr>
        <p:spPr>
          <a:xfrm>
            <a:off x="571500" y="57150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Keseimbangan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Hak dan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Kewajiban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/>
      <p:bldP spid="150" grpId="0"/>
      <p:bldP spid="1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0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2374701"/>
            <a:ext cx="3429000" cy="3061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0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81500" y="2374701"/>
            <a:ext cx="3429000" cy="3061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0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91500" y="2374701"/>
            <a:ext cx="3429000" cy="3061096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0"/>
          <p:cNvSpPr txBox="1"/>
          <p:nvPr/>
        </p:nvSpPr>
        <p:spPr>
          <a:xfrm>
            <a:off x="1245870" y="3384351"/>
            <a:ext cx="208026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 err="1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Pelanggaran</a:t>
            </a:r>
            <a:r>
              <a:rPr lang="en-US" sz="18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 Hak</a:t>
            </a:r>
            <a:endParaRPr dirty="0"/>
          </a:p>
        </p:txBody>
      </p:sp>
      <p:sp>
        <p:nvSpPr>
          <p:cNvPr id="162" name="Google Shape;162;p20"/>
          <p:cNvSpPr txBox="1"/>
          <p:nvPr/>
        </p:nvSpPr>
        <p:spPr>
          <a:xfrm>
            <a:off x="866775" y="4013001"/>
            <a:ext cx="2838450" cy="975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Contoh</a:t>
            </a:r>
            <a:r>
              <a:rPr lang="en-US" sz="12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Diskriminasi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terhadap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suku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atau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agama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tertentu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perundungan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(bullying) di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sekolah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anak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putus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sekolah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karena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tidak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mampu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163" name="Google Shape;163;p20"/>
          <p:cNvSpPr txBox="1"/>
          <p:nvPr/>
        </p:nvSpPr>
        <p:spPr>
          <a:xfrm>
            <a:off x="4605813" y="3384351"/>
            <a:ext cx="2980372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 err="1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Pengingkaran</a:t>
            </a:r>
            <a:r>
              <a:rPr lang="en-US" sz="18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800" b="0" i="0" u="none" strike="noStrike" cap="none" dirty="0" err="1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Kewajiban</a:t>
            </a:r>
            <a:endParaRPr dirty="0"/>
          </a:p>
        </p:txBody>
      </p:sp>
      <p:sp>
        <p:nvSpPr>
          <p:cNvPr id="164" name="Google Shape;164;p20"/>
          <p:cNvSpPr txBox="1"/>
          <p:nvPr/>
        </p:nvSpPr>
        <p:spPr>
          <a:xfrm>
            <a:off x="4676775" y="4013001"/>
            <a:ext cx="2838450" cy="975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Contoh</a:t>
            </a:r>
            <a:r>
              <a:rPr lang="en-US" sz="12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Membuang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sampah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sembarangan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(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merusak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orang lain),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tidak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membayar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pajak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menyebarkan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fitnah (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merusak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hak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orang lain).</a:t>
            </a:r>
            <a:endParaRPr dirty="0"/>
          </a:p>
        </p:txBody>
      </p:sp>
      <p:sp>
        <p:nvSpPr>
          <p:cNvPr id="165" name="Google Shape;165;p20"/>
          <p:cNvSpPr txBox="1"/>
          <p:nvPr/>
        </p:nvSpPr>
        <p:spPr>
          <a:xfrm>
            <a:off x="9030890" y="3384351"/>
            <a:ext cx="1750218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Solusi (Upaya)</a:t>
            </a:r>
            <a:endParaRPr dirty="0"/>
          </a:p>
        </p:txBody>
      </p:sp>
      <p:sp>
        <p:nvSpPr>
          <p:cNvPr id="166" name="Google Shape;166;p20"/>
          <p:cNvSpPr txBox="1"/>
          <p:nvPr/>
        </p:nvSpPr>
        <p:spPr>
          <a:xfrm>
            <a:off x="8486775" y="4013001"/>
            <a:ext cx="2838450" cy="79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Hukum: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Penegakan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aturan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oleh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aparat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 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200" b="1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Kesadaran</a:t>
            </a:r>
            <a:r>
              <a:rPr lang="en-US" sz="1200" b="1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: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Edukasi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dan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menumbuhkan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sikap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saling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menghargai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perbedaan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budaya</a:t>
            </a:r>
            <a:r>
              <a:rPr lang="en-US" sz="12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pic>
        <p:nvPicPr>
          <p:cNvPr id="167" name="Google Shape;167;p20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00250" y="2689026"/>
            <a:ext cx="5715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0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67400" y="2689026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0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677400" y="2689026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0"/>
          <p:cNvSpPr txBox="1"/>
          <p:nvPr/>
        </p:nvSpPr>
        <p:spPr>
          <a:xfrm>
            <a:off x="295275" y="57150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Saat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Keseimbangan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Hilang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...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/>
      <p:bldP spid="162" grpId="0"/>
      <p:bldP spid="163" grpId="0"/>
      <p:bldP spid="164" grpId="0"/>
      <p:bldP spid="165" grpId="0"/>
      <p:bldP spid="1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84;p13" descr="image.png">
            <a:extLst>
              <a:ext uri="{FF2B5EF4-FFF2-40B4-BE49-F238E27FC236}">
                <a16:creationId xmlns:a16="http://schemas.microsoft.com/office/drawing/2014/main" id="{A199C1CE-CCDF-6371-8F9D-7B3092A164F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79;p21">
            <a:extLst>
              <a:ext uri="{FF2B5EF4-FFF2-40B4-BE49-F238E27FC236}">
                <a16:creationId xmlns:a16="http://schemas.microsoft.com/office/drawing/2014/main" id="{FDF39353-6C3B-44CF-23E3-2BA73811EED0}"/>
              </a:ext>
            </a:extLst>
          </p:cNvPr>
          <p:cNvSpPr txBox="1"/>
          <p:nvPr/>
        </p:nvSpPr>
        <p:spPr>
          <a:xfrm>
            <a:off x="295275" y="410021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Mari Kita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lihat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4" name="Google Shape;179;p21">
            <a:extLst>
              <a:ext uri="{FF2B5EF4-FFF2-40B4-BE49-F238E27FC236}">
                <a16:creationId xmlns:a16="http://schemas.microsoft.com/office/drawing/2014/main" id="{FDBF6D50-BB58-EDB4-5E3D-DBEAE604EE85}"/>
              </a:ext>
            </a:extLst>
          </p:cNvPr>
          <p:cNvSpPr txBox="1"/>
          <p:nvPr/>
        </p:nvSpPr>
        <p:spPr>
          <a:xfrm>
            <a:off x="295275" y="1281707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Kasus 1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5" name="Google Shape;179;p21">
            <a:extLst>
              <a:ext uri="{FF2B5EF4-FFF2-40B4-BE49-F238E27FC236}">
                <a16:creationId xmlns:a16="http://schemas.microsoft.com/office/drawing/2014/main" id="{8E1ADFFD-0999-A756-A6D9-E97B66D09551}"/>
              </a:ext>
            </a:extLst>
          </p:cNvPr>
          <p:cNvSpPr txBox="1"/>
          <p:nvPr/>
        </p:nvSpPr>
        <p:spPr>
          <a:xfrm>
            <a:off x="295275" y="3839020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Kasus 2</a:t>
            </a:r>
            <a:endParaRPr dirty="0">
              <a:latin typeface="Constantia" panose="02030602050306030303" pitchFamily="18" charset="0"/>
            </a:endParaRPr>
          </a:p>
        </p:txBody>
      </p:sp>
      <p:pic>
        <p:nvPicPr>
          <p:cNvPr id="6" name="Picture 5">
            <a:hlinkClick r:id="rId3" action="ppaction://hlinkfile"/>
            <a:extLst>
              <a:ext uri="{FF2B5EF4-FFF2-40B4-BE49-F238E27FC236}">
                <a16:creationId xmlns:a16="http://schemas.microsoft.com/office/drawing/2014/main" id="{83D4E5FA-5146-4837-77F3-7AAC641945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7433" y="4419601"/>
            <a:ext cx="3710519" cy="2088650"/>
          </a:xfrm>
          <a:prstGeom prst="rect">
            <a:avLst/>
          </a:prstGeom>
        </p:spPr>
      </p:pic>
      <p:pic>
        <p:nvPicPr>
          <p:cNvPr id="7" name="Picture 6">
            <a:hlinkClick r:id="rId5" action="ppaction://hlinkfile"/>
            <a:extLst>
              <a:ext uri="{FF2B5EF4-FFF2-40B4-BE49-F238E27FC236}">
                <a16:creationId xmlns:a16="http://schemas.microsoft.com/office/drawing/2014/main" id="{1A0C615B-0EA0-AAA6-1C38-B94A6940D5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25" t="21950" r="34616" b="15621"/>
          <a:stretch>
            <a:fillRect/>
          </a:stretch>
        </p:blipFill>
        <p:spPr bwMode="auto">
          <a:xfrm>
            <a:off x="2457433" y="1682339"/>
            <a:ext cx="3638567" cy="20377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97023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2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1"/>
          <p:cNvSpPr txBox="1"/>
          <p:nvPr/>
        </p:nvSpPr>
        <p:spPr>
          <a:xfrm>
            <a:off x="2057400" y="1362521"/>
            <a:ext cx="8077200" cy="36840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6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"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Contoh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1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kewajiban</a:t>
            </a:r>
            <a:r>
              <a:rPr lang="en-US" sz="2700" b="0" i="1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1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adat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atau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1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aturan</a:t>
            </a:r>
            <a:r>
              <a:rPr lang="en-US" sz="2700" b="0" i="1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1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tak</a:t>
            </a:r>
            <a:r>
              <a:rPr lang="en-US" sz="2700" b="0" i="1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1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tertulis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di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lingkungan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/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budaya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kalian. 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(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Contoh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: 'Ora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ilok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'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dalam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budaya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Jawa, '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Pamali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'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dalam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budaya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Sunda,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atau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aturan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 di </a:t>
            </a:r>
            <a:r>
              <a:rPr lang="en-US" sz="2700" b="0" i="0" u="none" strike="noStrike" cap="none" dirty="0" err="1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daerahmu</a:t>
            </a:r>
            <a:r>
              <a:rPr lang="en-US" sz="2700" b="0" i="0" u="none" strike="noStrike" cap="none" dirty="0">
                <a:solidFill>
                  <a:srgbClr val="3D352E"/>
                </a:solidFill>
                <a:latin typeface="Poppins"/>
                <a:ea typeface="Poppins"/>
                <a:cs typeface="Poppins"/>
                <a:sym typeface="Poppins"/>
              </a:rPr>
              <a:t>). “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dirty="0"/>
          </a:p>
        </p:txBody>
      </p:sp>
      <p:sp>
        <p:nvSpPr>
          <p:cNvPr id="177" name="Google Shape;177;p21"/>
          <p:cNvSpPr txBox="1"/>
          <p:nvPr/>
        </p:nvSpPr>
        <p:spPr>
          <a:xfrm>
            <a:off x="1581150" y="1648271"/>
            <a:ext cx="276225" cy="1428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b="0" i="0" u="none" strike="noStrike" cap="none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"</a:t>
            </a:r>
            <a:endParaRPr/>
          </a:p>
        </p:txBody>
      </p:sp>
      <p:sp>
        <p:nvSpPr>
          <p:cNvPr id="178" name="Google Shape;178;p21"/>
          <p:cNvSpPr txBox="1"/>
          <p:nvPr/>
        </p:nvSpPr>
        <p:spPr>
          <a:xfrm>
            <a:off x="10334625" y="6066976"/>
            <a:ext cx="276225" cy="791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b="0" i="0" u="none" strike="noStrike" cap="none">
                <a:solidFill>
                  <a:srgbClr val="00796B"/>
                </a:solidFill>
                <a:latin typeface="Poppins"/>
                <a:ea typeface="Poppins"/>
                <a:cs typeface="Poppins"/>
                <a:sym typeface="Poppins"/>
              </a:rPr>
              <a:t>"</a:t>
            </a:r>
            <a:endParaRPr/>
          </a:p>
        </p:txBody>
      </p:sp>
      <p:sp>
        <p:nvSpPr>
          <p:cNvPr id="179" name="Google Shape;179;p21"/>
          <p:cNvSpPr txBox="1"/>
          <p:nvPr/>
        </p:nvSpPr>
        <p:spPr>
          <a:xfrm>
            <a:off x="295275" y="410021"/>
            <a:ext cx="116014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Mari </a:t>
            </a:r>
            <a:r>
              <a:rPr lang="en-US" sz="3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Berdiskusi</a:t>
            </a:r>
            <a:r>
              <a:rPr lang="en-US" sz="3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! 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3"/>
          <p:cNvSpPr/>
          <p:nvPr/>
        </p:nvSpPr>
        <p:spPr>
          <a:xfrm>
            <a:off x="5499829" y="470213"/>
            <a:ext cx="952500" cy="47625"/>
          </a:xfrm>
          <a:prstGeom prst="rect">
            <a:avLst/>
          </a:prstGeom>
          <a:solidFill>
            <a:srgbClr val="D95F4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3"/>
          <p:cNvSpPr txBox="1"/>
          <p:nvPr/>
        </p:nvSpPr>
        <p:spPr>
          <a:xfrm>
            <a:off x="4095844" y="673522"/>
            <a:ext cx="376047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Kesimpulan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202" name="Google Shape;202;p23"/>
          <p:cNvSpPr txBox="1"/>
          <p:nvPr/>
        </p:nvSpPr>
        <p:spPr>
          <a:xfrm>
            <a:off x="1304144" y="1851228"/>
            <a:ext cx="9683646" cy="3167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Memahami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hak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dan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kewajiban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melalui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kacamata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budaya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membuat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kita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tidak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hanya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1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tahu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aturannya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,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tapi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juga </a:t>
            </a:r>
            <a:r>
              <a:rPr lang="en-US" sz="2000" b="1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sadar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akan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dampaknya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pada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semua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orang di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sekitar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kita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. </a:t>
            </a:r>
            <a:br>
              <a:rPr lang="en-US" sz="2000" b="0" i="0" u="none" strike="noStrike" cap="none" dirty="0">
                <a:solidFill>
                  <a:schemeClr val="dk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endParaRPr lang="en-US" sz="2000" dirty="0">
              <a:solidFill>
                <a:schemeClr val="dk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Calibri"/>
            </a:endParaRPr>
          </a:p>
          <a:p>
            <a:pPr marL="0" marR="0" lvl="0" indent="0" algn="ctr" rtl="0">
              <a:lnSpc>
                <a:spcPct val="14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dk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“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Hak dan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kewajiban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adalah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dua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sisi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mata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uang yang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saling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terkait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;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pemenuhan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hak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seseorang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bergantung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pada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pemenuhan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20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kewajiban</a:t>
            </a:r>
            <a:r>
              <a:rPr lang="en-ID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orang lain”</a:t>
            </a:r>
          </a:p>
          <a:p>
            <a:pPr lvl="0" algn="ctr">
              <a:lnSpc>
                <a:spcPct val="146666"/>
              </a:lnSpc>
            </a:pPr>
            <a:br>
              <a:rPr lang="en-US" sz="2000" b="0" i="0" u="none" strike="noStrike" cap="none" dirty="0">
                <a:solidFill>
                  <a:schemeClr val="dk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Ini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adalah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inti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dari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menjadi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warga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negara yang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bertanggung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jawab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 dan </a:t>
            </a:r>
            <a:r>
              <a:rPr lang="en-US" sz="2000" b="0" i="0" u="none" strike="noStrike" cap="none" dirty="0" err="1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berbudaya</a:t>
            </a:r>
            <a:r>
              <a:rPr lang="en-US" sz="2000" b="0" i="0" u="none" strike="noStrike" cap="none" dirty="0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16DA635B-E828-67D8-6753-9BCB9B55A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3" descr="image.png">
            <a:extLst>
              <a:ext uri="{FF2B5EF4-FFF2-40B4-BE49-F238E27FC236}">
                <a16:creationId xmlns:a16="http://schemas.microsoft.com/office/drawing/2014/main" id="{C26D5840-8354-378D-A944-355E9A6D3F6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3">
            <a:extLst>
              <a:ext uri="{FF2B5EF4-FFF2-40B4-BE49-F238E27FC236}">
                <a16:creationId xmlns:a16="http://schemas.microsoft.com/office/drawing/2014/main" id="{C37DF1AA-4BBD-49D9-CA5C-C0FAB7FC09E6}"/>
              </a:ext>
            </a:extLst>
          </p:cNvPr>
          <p:cNvSpPr/>
          <p:nvPr/>
        </p:nvSpPr>
        <p:spPr>
          <a:xfrm>
            <a:off x="5499829" y="470213"/>
            <a:ext cx="952500" cy="47625"/>
          </a:xfrm>
          <a:prstGeom prst="rect">
            <a:avLst/>
          </a:prstGeom>
          <a:solidFill>
            <a:srgbClr val="D95F4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3">
            <a:extLst>
              <a:ext uri="{FF2B5EF4-FFF2-40B4-BE49-F238E27FC236}">
                <a16:creationId xmlns:a16="http://schemas.microsoft.com/office/drawing/2014/main" id="{92EB3D61-E4A2-7C8A-F235-40EA639D0BD8}"/>
              </a:ext>
            </a:extLst>
          </p:cNvPr>
          <p:cNvSpPr txBox="1"/>
          <p:nvPr/>
        </p:nvSpPr>
        <p:spPr>
          <a:xfrm>
            <a:off x="4095844" y="673522"/>
            <a:ext cx="376047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Ice Breaking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202" name="Google Shape;202;p23">
            <a:extLst>
              <a:ext uri="{FF2B5EF4-FFF2-40B4-BE49-F238E27FC236}">
                <a16:creationId xmlns:a16="http://schemas.microsoft.com/office/drawing/2014/main" id="{B3C45DEF-858B-A738-73EF-78A4608BA90F}"/>
              </a:ext>
            </a:extLst>
          </p:cNvPr>
          <p:cNvSpPr txBox="1"/>
          <p:nvPr/>
        </p:nvSpPr>
        <p:spPr>
          <a:xfrm>
            <a:off x="1304144" y="1851228"/>
            <a:ext cx="9683646" cy="90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 dirty="0">
                <a:solidFill>
                  <a:srgbClr val="3D352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Naik Delman</a:t>
            </a:r>
            <a:endParaRPr sz="4000" dirty="0"/>
          </a:p>
        </p:txBody>
      </p:sp>
    </p:spTree>
    <p:extLst>
      <p:ext uri="{BB962C8B-B14F-4D97-AF65-F5344CB8AC3E}">
        <p14:creationId xmlns:p14="http://schemas.microsoft.com/office/powerpoint/2010/main" val="877985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6BD3F17A-7A33-50E1-6DF3-77414A4DF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3" descr="image.png">
            <a:extLst>
              <a:ext uri="{FF2B5EF4-FFF2-40B4-BE49-F238E27FC236}">
                <a16:creationId xmlns:a16="http://schemas.microsoft.com/office/drawing/2014/main" id="{86F625C8-4079-3174-EB98-4F0E1745255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3">
            <a:extLst>
              <a:ext uri="{FF2B5EF4-FFF2-40B4-BE49-F238E27FC236}">
                <a16:creationId xmlns:a16="http://schemas.microsoft.com/office/drawing/2014/main" id="{179C3FDF-39D9-5340-4CCB-0324CE67EA04}"/>
              </a:ext>
            </a:extLst>
          </p:cNvPr>
          <p:cNvSpPr/>
          <p:nvPr/>
        </p:nvSpPr>
        <p:spPr>
          <a:xfrm>
            <a:off x="5499829" y="470213"/>
            <a:ext cx="952500" cy="47625"/>
          </a:xfrm>
          <a:prstGeom prst="rect">
            <a:avLst/>
          </a:prstGeom>
          <a:solidFill>
            <a:srgbClr val="D95F4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3">
            <a:extLst>
              <a:ext uri="{FF2B5EF4-FFF2-40B4-BE49-F238E27FC236}">
                <a16:creationId xmlns:a16="http://schemas.microsoft.com/office/drawing/2014/main" id="{1FB57F47-0956-68A6-34FD-49764DC0E3E4}"/>
              </a:ext>
            </a:extLst>
          </p:cNvPr>
          <p:cNvSpPr txBox="1"/>
          <p:nvPr/>
        </p:nvSpPr>
        <p:spPr>
          <a:xfrm>
            <a:off x="2308485" y="673522"/>
            <a:ext cx="7240249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TUGAS KELOMPOK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202" name="Google Shape;202;p23">
            <a:extLst>
              <a:ext uri="{FF2B5EF4-FFF2-40B4-BE49-F238E27FC236}">
                <a16:creationId xmlns:a16="http://schemas.microsoft.com/office/drawing/2014/main" id="{E2560BA2-7006-1C0D-2D5F-6D792207BEFB}"/>
              </a:ext>
            </a:extLst>
          </p:cNvPr>
          <p:cNvSpPr txBox="1"/>
          <p:nvPr/>
        </p:nvSpPr>
        <p:spPr>
          <a:xfrm>
            <a:off x="1304144" y="1851228"/>
            <a:ext cx="9683646" cy="3693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714500" lvl="3" indent="-635000">
              <a:buFont typeface="+mj-lt"/>
              <a:buAutoNum type="arabicPeriod"/>
            </a:pP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Pelaksanaan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hak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dan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kewajiban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menjaga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kebersihan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endParaRPr lang="en-ID" sz="4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714500" lvl="3" indent="-635000">
              <a:buFont typeface="+mj-lt"/>
              <a:buAutoNum type="arabicPeriod"/>
            </a:pP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Pelaksanaan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kewajiban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dalam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tradisi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gotong royong di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masyarakat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atau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endParaRPr lang="en-ID" sz="4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714500" lvl="3" indent="-635000">
              <a:buFont typeface="+mj-lt"/>
              <a:buAutoNum type="arabicPeriod"/>
            </a:pP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Hak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untuk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mendapatkan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lingkungan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yang </a:t>
            </a:r>
            <a:r>
              <a:rPr lang="en-ID" sz="40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sehat</a:t>
            </a:r>
            <a:r>
              <a:rPr lang="en-ID" sz="4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  <a:r>
              <a:rPr lang="en-ID" sz="40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endParaRPr lang="en-ID" sz="4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3170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4"/>
          <p:cNvSpPr txBox="1"/>
          <p:nvPr/>
        </p:nvSpPr>
        <p:spPr>
          <a:xfrm>
            <a:off x="295275" y="2480369"/>
            <a:ext cx="1160145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i="0" u="none" strike="noStrike" cap="none" dirty="0" err="1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Terima</a:t>
            </a:r>
            <a:r>
              <a:rPr lang="en-US" sz="6000" b="1" i="0" u="none" strike="noStrike" cap="none" dirty="0">
                <a:solidFill>
                  <a:srgbClr val="00796B"/>
                </a:solidFill>
                <a:latin typeface="Constantia" panose="02030602050306030303" pitchFamily="18" charset="0"/>
                <a:ea typeface="Poppins"/>
                <a:cs typeface="Poppins"/>
                <a:sym typeface="Poppins"/>
              </a:rPr>
              <a:t> Kasih</a:t>
            </a:r>
            <a:endParaRPr dirty="0">
              <a:latin typeface="Constantia" panose="02030602050306030303" pitchFamily="18" charset="0"/>
            </a:endParaRPr>
          </a:p>
        </p:txBody>
      </p:sp>
      <p:sp>
        <p:nvSpPr>
          <p:cNvPr id="209" name="Google Shape;209;p24"/>
          <p:cNvSpPr txBox="1"/>
          <p:nvPr/>
        </p:nvSpPr>
        <p:spPr>
          <a:xfrm>
            <a:off x="571500" y="3832919"/>
            <a:ext cx="11049000" cy="335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3D352E"/>
                </a:solidFill>
                <a:latin typeface="Lato"/>
                <a:ea typeface="Lato"/>
                <a:cs typeface="Lato"/>
                <a:sym typeface="Lato"/>
              </a:rPr>
              <a:t>Ada pertanyaan?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</TotalTime>
  <Words>649</Words>
  <Application>Microsoft Office PowerPoint</Application>
  <PresentationFormat>Widescreen</PresentationFormat>
  <Paragraphs>71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Times New Roman</vt:lpstr>
      <vt:lpstr>Calibri Light</vt:lpstr>
      <vt:lpstr>Lato</vt:lpstr>
      <vt:lpstr>Calibri</vt:lpstr>
      <vt:lpstr>Arial</vt:lpstr>
      <vt:lpstr>News706 BT</vt:lpstr>
      <vt:lpstr>Poppins</vt:lpstr>
      <vt:lpstr>Constantia</vt:lpstr>
      <vt:lpstr>Office Theme</vt:lpstr>
      <vt:lpstr>PowerPoint Presentation</vt:lpstr>
      <vt:lpstr>Apersepsi</vt:lpstr>
      <vt:lpstr>Pemantik</vt:lpstr>
      <vt:lpstr>Motivasi</vt:lpstr>
      <vt:lpstr>Tujuan Pembelajaran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DWI P</dc:creator>
  <cp:lastModifiedBy>DWI P</cp:lastModifiedBy>
  <cp:revision>25</cp:revision>
  <dcterms:modified xsi:type="dcterms:W3CDTF">2025-11-07T09:25:08Z</dcterms:modified>
</cp:coreProperties>
</file>